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86" r:id="rId4"/>
    <p:sldId id="271" r:id="rId5"/>
    <p:sldId id="274" r:id="rId6"/>
    <p:sldId id="262" r:id="rId7"/>
    <p:sldId id="283" r:id="rId8"/>
    <p:sldId id="280" r:id="rId9"/>
    <p:sldId id="281" r:id="rId10"/>
    <p:sldId id="287" r:id="rId11"/>
    <p:sldId id="284" r:id="rId12"/>
    <p:sldId id="285" r:id="rId13"/>
    <p:sldId id="261" r:id="rId14"/>
    <p:sldId id="288" r:id="rId15"/>
    <p:sldId id="267" r:id="rId16"/>
    <p:sldId id="26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559EA41-4616-49DC-B336-53FB5EBB54F8}">
          <p14:sldIdLst>
            <p14:sldId id="256"/>
          </p14:sldIdLst>
        </p14:section>
        <p14:section name="Glossary" id="{12BEA1BF-D77E-406E-AAA8-38A98E1D049A}">
          <p14:sldIdLst>
            <p14:sldId id="273"/>
          </p14:sldIdLst>
        </p14:section>
        <p14:section name="Authentication" id="{7F26812E-8EC2-4577-88CB-6008B5429ECE}">
          <p14:sldIdLst>
            <p14:sldId id="286"/>
            <p14:sldId id="271"/>
            <p14:sldId id="274"/>
            <p14:sldId id="262"/>
            <p14:sldId id="283"/>
            <p14:sldId id="280"/>
            <p14:sldId id="281"/>
          </p14:sldIdLst>
        </p14:section>
        <p14:section name="Authorization" id="{8FF5F281-BDFC-4452-8381-0C45F85EF920}">
          <p14:sldIdLst>
            <p14:sldId id="287"/>
            <p14:sldId id="284"/>
            <p14:sldId id="285"/>
            <p14:sldId id="261"/>
          </p14:sldIdLst>
        </p14:section>
        <p14:section name="Delegating authorization" id="{B10D022F-0543-47CC-844D-4288B92E89F8}">
          <p14:sldIdLst>
            <p14:sldId id="288"/>
            <p14:sldId id="267"/>
            <p14:sldId id="268"/>
          </p14:sldIdLst>
        </p14:section>
        <p14:section name="Fin" id="{942DBE43-77E1-4A44-95DE-4FA46A89315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6A0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648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D973D-DD15-4118-9947-2793711D8395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1247E-9099-46AC-9CC5-78D7C37D420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5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Begrifflichkeiten</a:t>
            </a:r>
            <a:r>
              <a:rPr lang="en-US" dirty="0"/>
              <a:t> </a:t>
            </a:r>
            <a:r>
              <a:rPr lang="en-US" dirty="0" err="1"/>
              <a:t>klären</a:t>
            </a:r>
            <a:endParaRPr lang="en-US" dirty="0"/>
          </a:p>
          <a:p>
            <a:r>
              <a:rPr lang="en-US" dirty="0"/>
              <a:t>Auth, Authentication, Authorization </a:t>
            </a:r>
            <a:r>
              <a:rPr lang="en-US" dirty="0" err="1"/>
              <a:t>wird</a:t>
            </a:r>
            <a:r>
              <a:rPr lang="en-US" dirty="0"/>
              <a:t> oft </a:t>
            </a:r>
            <a:r>
              <a:rPr lang="en-US" dirty="0" err="1"/>
              <a:t>vermischt</a:t>
            </a:r>
            <a:endParaRPr lang="en-US" dirty="0"/>
          </a:p>
          <a:p>
            <a:r>
              <a:rPr lang="en-US" dirty="0"/>
              <a:t>Identification != Authentication,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enthalten</a:t>
            </a:r>
            <a:endParaRPr lang="en-US" dirty="0"/>
          </a:p>
          <a:p>
            <a:r>
              <a:rPr lang="en-US" dirty="0"/>
              <a:t>Authorization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Authentication </a:t>
            </a:r>
            <a:r>
              <a:rPr lang="en-US" dirty="0" err="1"/>
              <a:t>verknüpft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1247E-9099-46AC-9CC5-78D7C37D42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0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Informelles</a:t>
            </a:r>
            <a:r>
              <a:rPr lang="en-US" dirty="0"/>
              <a:t> Model</a:t>
            </a:r>
          </a:p>
          <a:p>
            <a:r>
              <a:rPr lang="en-US" dirty="0" err="1"/>
              <a:t>als</a:t>
            </a:r>
            <a:r>
              <a:rPr lang="en-US" dirty="0"/>
              <a:t> Hybrid </a:t>
            </a:r>
            <a:r>
              <a:rPr lang="en-US" dirty="0" err="1"/>
              <a:t>aus</a:t>
            </a:r>
            <a:r>
              <a:rPr lang="en-US" dirty="0"/>
              <a:t> den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allgemeinen</a:t>
            </a:r>
            <a:r>
              <a:rPr lang="en-US" dirty="0"/>
              <a:t> </a:t>
            </a:r>
            <a:r>
              <a:rPr lang="en-US" dirty="0" err="1"/>
              <a:t>Modellen</a:t>
            </a:r>
            <a:endParaRPr lang="en-US" dirty="0"/>
          </a:p>
          <a:p>
            <a:r>
              <a:rPr lang="en-US" dirty="0" err="1"/>
              <a:t>zu</a:t>
            </a:r>
            <a:r>
              <a:rPr lang="en-US" dirty="0"/>
              <a:t> den </a:t>
            </a:r>
            <a:r>
              <a:rPr lang="en-US" dirty="0" err="1"/>
              <a:t>Beispielen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1247E-9099-46AC-9CC5-78D7C37D42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6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DDDAB-8325-58F8-A3DF-F44D17FBD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DCB77A-1EB1-EB92-AAE1-28F44960D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77EDA2-C039-2276-40E1-A8E1BBD3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C36FCA-1603-C32F-5F87-3BD89270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CC4335-AD13-F0AF-9761-09948F32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0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6A920-4E92-DB42-F639-4A7C853E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A4AEAC-7EA7-1949-8D28-5BB2E1E76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AA9F06-31FA-508D-278F-11F8E9BF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8AE670-CBF6-24B6-1399-64824F0D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293A8B-A085-C727-5ACC-16BDCD0A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36390F-DD5F-8AC6-6ED7-9F41BBA3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4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8EEA0-99E5-EC82-BCA0-884DEEF1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AD54590-0A85-6574-47FE-CB4A3A3EC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72A3F1-CF41-0CB9-2D34-B7ABF85FE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34E3D5-AB6E-7D18-203E-44327D3A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47336F-295D-4079-C8B6-CFE2387D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F121E9-E7EC-A419-CCED-FA8EAE15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27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01E6-16D8-1E91-7432-D7D9ED19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43823F-CFD7-A9AB-E19D-FDC07B67E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AE5707-96E8-B3E9-020D-3BA333B3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A0FD3A-4426-F1A2-75F2-E560262E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BC80DC-2725-9465-692D-422C0755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6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F69EE-CB80-E000-EB92-2A6EAF28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913F1C-73D8-9DAE-59FD-5B5C6E955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8A39-A48F-0EB4-748C-EE67F5F3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8C162F-53E3-1252-9C8E-833D83DE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4691-4536-599E-FC19-C2C5ED03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8EA1C-214D-5A88-0074-18338DEC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B5093-FFBE-1C18-2336-BC86EB98E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42D3C7-DAD7-2911-79CA-50C5FB027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64440D-7BD7-CE14-733A-0F6A952B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C5E0C1-4D8D-2E41-2748-45AE7B44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0A5B2F-9F77-5901-7084-CA9823D6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4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774D0-0D24-94C6-6D0B-EB65BEE7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F86504-4284-5EC0-E61F-357AFDF2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5B811B-1EB4-7E44-A30C-32672208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08C360-85ED-C859-6898-83E33FA4F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31A952-E4FB-667E-76E3-6FAF67525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72F571-D343-5E2B-51ED-61DC46D4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3C4659-0FDE-8115-5263-78CE9592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61E6E47-7DC0-FE70-DC46-EE27A29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F86504-4284-5EC0-E61F-357AFDF2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384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5B811B-1EB4-7E44-A30C-32672208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84000" cy="368458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08C360-85ED-C859-6898-83E33FA4F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68212" y="1681163"/>
            <a:ext cx="3384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31A952-E4FB-667E-76E3-6FAF67525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9586" y="2505075"/>
            <a:ext cx="338400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F0C8D18-3445-ECF2-7FC9-29B497A8B84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09587" y="1681163"/>
            <a:ext cx="3384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2C7C7C97-9BBD-1201-BAB9-FA578A1414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212" y="2505075"/>
            <a:ext cx="338400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C6C3CF3-67ED-BF27-EE62-456CC553C9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A0FE4618-44B6-1934-6A01-8107A868AB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0B9F5DD-96AA-054C-7531-8E72F90430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5C2FF4C4-7660-4F8C-640D-B52109EB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4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5B811B-1EB4-7E44-A30C-32672208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825199"/>
            <a:ext cx="3384000" cy="435240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31A952-E4FB-667E-76E3-6FAF67525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9585" y="1825199"/>
            <a:ext cx="6942625" cy="43524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C6C3CF3-67ED-BF27-EE62-456CC553C9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A0FE4618-44B6-1934-6A01-8107A868AB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0B9F5DD-96AA-054C-7531-8E72F90430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5C2FF4C4-7660-4F8C-640D-B52109EB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3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EEE3E-ADAF-07BE-AD7B-DF60704C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564E06-B8BF-2729-61CC-195C0C09D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F4ABE9-A173-5C30-2965-AEA99ED2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91255A-17DC-5BAC-C959-F7981F5E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BE373D-1603-6639-8DFC-1F47D73F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FD77645-31DB-2891-CD01-465F5B9ED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23282F-5E7F-1E8A-840C-A733000D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0F0070D-CD2C-C139-2F1A-BBF54B307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F75A48-3073-F993-D882-54D445D5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540FB7-82A0-D04F-6634-FB34B9AFC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D1C374-8CE0-4060-B4EF-FAEE451E28A4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8F9F06-DE04-7E5F-9B32-7637129D8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D9E38B-44FD-0199-6607-C0FB56259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4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8" r:id="rId6"/>
    <p:sldLayoutId id="2147483660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93183-FC4A-CE70-A6CA-B63EE2D56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8" r="-2" b="3297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9" name="Rectangle 3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91F4D6-0F79-4F05-FA25-19A62D3F0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de-DE" sz="5200" dirty="0"/>
              <a:t>Auth in Web Apps</a:t>
            </a:r>
            <a:endParaRPr lang="en-US" sz="5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3FD49B-29BC-623E-2CA9-62B104A74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CE6C6-7FF6-C17A-6406-80909E41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Authorization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A637EE-1E80-7041-8FC6-33EB951BF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B76A0"/>
                </a:solidFill>
              </a:rPr>
              <a:t>Permitting access to resources.</a:t>
            </a:r>
          </a:p>
        </p:txBody>
      </p:sp>
    </p:spTree>
    <p:extLst>
      <p:ext uri="{BB962C8B-B14F-4D97-AF65-F5344CB8AC3E}">
        <p14:creationId xmlns:p14="http://schemas.microsoft.com/office/powerpoint/2010/main" val="10306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D98EC-8178-6F4C-04DD-59740276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access to resources is a security concern.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EB8A0C-DED0-DE8C-0685-B16350459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 of {least privilege, minimal privilege, least authority}</a:t>
            </a:r>
          </a:p>
          <a:p>
            <a:endParaRPr lang="en-US" dirty="0"/>
          </a:p>
          <a:p>
            <a:r>
              <a:rPr lang="en-US" dirty="0"/>
              <a:t>Popular example: File permissions in POSIX.1-2017</a:t>
            </a:r>
          </a:p>
          <a:p>
            <a:pPr lvl="1"/>
            <a:r>
              <a:rPr lang="en-US" dirty="0"/>
              <a:t>Roles: User, Group, Other</a:t>
            </a:r>
          </a:p>
          <a:p>
            <a:pPr lvl="1"/>
            <a:r>
              <a:rPr lang="en-US" dirty="0"/>
              <a:t>Access: Read, Write, </a:t>
            </a:r>
            <a:r>
              <a:rPr lang="en-US" dirty="0" err="1"/>
              <a:t>eXecute</a:t>
            </a:r>
            <a:endParaRPr lang="en-US" dirty="0"/>
          </a:p>
          <a:p>
            <a:endParaRPr lang="en-US" dirty="0"/>
          </a:p>
          <a:p>
            <a:r>
              <a:rPr lang="en-US" sz="2800" dirty="0"/>
              <a:t>General models: Roles, Attributes, Relationships, Policies</a:t>
            </a:r>
          </a:p>
          <a:p>
            <a:r>
              <a:rPr lang="en-US" sz="2800" dirty="0"/>
              <a:t>Context or time based</a:t>
            </a:r>
          </a:p>
          <a:p>
            <a:r>
              <a:rPr lang="en-US" sz="2800" dirty="0"/>
              <a:t>Multi-party authorization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370034-521F-4B88-5400-9400A32E6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5" t="534" r="3525" b="4816"/>
          <a:stretch/>
        </p:blipFill>
        <p:spPr>
          <a:xfrm>
            <a:off x="6096000" y="3286846"/>
            <a:ext cx="3793672" cy="96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712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9947E09-1AE5-E167-077B-E08AA569D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RBAC</a:t>
            </a:r>
            <a:br>
              <a:rPr lang="en-US" sz="1900" dirty="0"/>
            </a:br>
            <a:r>
              <a:rPr lang="en-US" sz="1900" b="0" dirty="0">
                <a:solidFill>
                  <a:schemeClr val="accent4">
                    <a:lumMod val="75000"/>
                  </a:schemeClr>
                </a:solidFill>
              </a:rPr>
              <a:t>Roles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4D711-468B-9540-E1D3-DA7E3A6692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(Ex.) </a:t>
            </a:r>
            <a:r>
              <a:rPr lang="en-US" sz="2000" u="sng" dirty="0"/>
              <a:t>Bank customers</a:t>
            </a:r>
            <a:r>
              <a:rPr lang="en-US" sz="2000" dirty="0"/>
              <a:t> can read and update their account information.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(Ex.) </a:t>
            </a:r>
            <a:r>
              <a:rPr lang="en-US" sz="2000" u="sng" dirty="0"/>
              <a:t>Bank employees</a:t>
            </a:r>
            <a:r>
              <a:rPr lang="en-US" sz="2000" dirty="0"/>
              <a:t> can verify customer identities.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20ED85-7AC7-4330-4409-307B4E8D2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ReBAC</a:t>
            </a:r>
            <a:br>
              <a:rPr lang="en-US" sz="1900" dirty="0"/>
            </a:br>
            <a:r>
              <a:rPr lang="en-US" sz="1900" b="0" dirty="0">
                <a:solidFill>
                  <a:schemeClr val="accent4">
                    <a:lumMod val="75000"/>
                  </a:schemeClr>
                </a:solidFill>
              </a:rPr>
              <a:t>Relationships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08DA0DE-D149-09C3-6FC7-626D489589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Bank customers of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legal age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can trade securities.</a:t>
            </a:r>
          </a:p>
          <a:p>
            <a:pPr marL="0" indent="0">
              <a:buNone/>
            </a:pPr>
            <a:br>
              <a:rPr lang="en-US" sz="2000" dirty="0">
                <a:solidFill>
                  <a:prstClr val="black"/>
                </a:solidFill>
              </a:rPr>
            </a:br>
            <a:br>
              <a:rPr lang="en-US" sz="2000" dirty="0">
                <a:solidFill>
                  <a:prstClr val="black"/>
                </a:solidFill>
              </a:rPr>
            </a:br>
            <a:endParaRPr lang="en-US" sz="20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Bank customers cannot transfer from bank accounts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under liquidation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E7CFC23-DE1B-8A69-CF59-E7ABF395DC2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ABAC</a:t>
            </a:r>
            <a:br>
              <a:rPr lang="en-US" sz="1900" dirty="0"/>
            </a:br>
            <a:r>
              <a:rPr lang="en-US" sz="1900" b="0" dirty="0">
                <a:solidFill>
                  <a:schemeClr val="accent4">
                    <a:lumMod val="75000"/>
                  </a:schemeClr>
                </a:solidFill>
              </a:rPr>
              <a:t>Attributes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71C6CE6-B524-3BC6-7BA6-2A9066631F8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(Ex.)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bank customer can transfer from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joined accounts shared with their life partner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prstClr val="black"/>
              </a:solidFill>
              <a:latin typeface="Aptos" panose="021100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(Ex.)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bank customer can monitor the balances and transactions of a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savings account owned by their child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84A2DBF9-62EB-B3B6-7768-51577F3F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access with Roles, Attributes and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275573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5A7C3-CFA6-E6A3-5ECB-CA5EF99C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define an access control model intended for use within a bank.</a:t>
            </a:r>
          </a:p>
        </p:txBody>
      </p:sp>
      <p:pic>
        <p:nvPicPr>
          <p:cNvPr id="6" name="Inhaltsplatzhalter 5" descr="Ein Bild, das Text, Screenshot enthält.">
            <a:extLst>
              <a:ext uri="{FF2B5EF4-FFF2-40B4-BE49-F238E27FC236}">
                <a16:creationId xmlns:a16="http://schemas.microsoft.com/office/drawing/2014/main" id="{CE85B61E-269E-E2D6-D15E-9CDC1CB47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83" y="1689259"/>
            <a:ext cx="7443834" cy="4809862"/>
          </a:xfrm>
        </p:spPr>
      </p:pic>
    </p:spTree>
    <p:extLst>
      <p:ext uri="{BB962C8B-B14F-4D97-AF65-F5344CB8AC3E}">
        <p14:creationId xmlns:p14="http://schemas.microsoft.com/office/powerpoint/2010/main" val="253113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08885-005F-0B17-28E5-50EF5963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Delegated authorization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1FE8E7-27D3-C9C3-98B8-0B7DD71FC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B76A0"/>
                </a:solidFill>
              </a:rPr>
              <a:t>Excursion into OAuth.</a:t>
            </a:r>
          </a:p>
        </p:txBody>
      </p:sp>
    </p:spTree>
    <p:extLst>
      <p:ext uri="{BB962C8B-B14F-4D97-AF65-F5344CB8AC3E}">
        <p14:creationId xmlns:p14="http://schemas.microsoft.com/office/powerpoint/2010/main" val="269544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00095-D6E8-037A-748F-C7234A26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service provider aggregates financial data from multiple sources in a central app.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683DF-5096-D1C1-FEE7-88A859243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dirty="0"/>
              <a:t> Copy and paste financial data into the financial app manually.</a:t>
            </a:r>
          </a:p>
          <a:p>
            <a:pPr marL="0" indent="0">
              <a:buClr>
                <a:srgbClr val="C00000"/>
              </a:buClr>
              <a:buNone/>
            </a:pPr>
            <a:endParaRPr lang="en-US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dirty="0"/>
              <a:t> Entrust your credentials to the service provider so that they can read financial data in your online banking.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en-US" dirty="0"/>
              <a:t> Trust the service provider not to do more than they are supposed to do.</a:t>
            </a:r>
          </a:p>
          <a:p>
            <a:pPr marL="0" indent="0">
              <a:buClr>
                <a:srgbClr val="C00000"/>
              </a:buClr>
              <a:buNone/>
            </a:pPr>
            <a:endParaRPr lang="en-US" dirty="0"/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J"/>
            </a:pPr>
            <a:r>
              <a:rPr lang="en-US" dirty="0"/>
              <a:t> You let the online banking know that a specific service provider has access to your financial data.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J"/>
            </a:pPr>
            <a:r>
              <a:rPr lang="en-US" dirty="0"/>
              <a:t> Service providers can only access financial data that you approved.</a:t>
            </a:r>
          </a:p>
        </p:txBody>
      </p:sp>
    </p:spTree>
    <p:extLst>
      <p:ext uri="{BB962C8B-B14F-4D97-AF65-F5344CB8AC3E}">
        <p14:creationId xmlns:p14="http://schemas.microsoft.com/office/powerpoint/2010/main" val="123967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38AC7-770B-A8A0-A86C-7A58265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OAuth 2 as a standard protocol for delegated authorization.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9032618-DDBF-7652-71AE-3103731E959F}"/>
              </a:ext>
            </a:extLst>
          </p:cNvPr>
          <p:cNvSpPr txBox="1"/>
          <p:nvPr/>
        </p:nvSpPr>
        <p:spPr>
          <a:xfrm>
            <a:off x="838200" y="6215876"/>
            <a:ext cx="3863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*OAuth authorization code grant flow from steps 1) to 6)</a:t>
            </a:r>
          </a:p>
        </p:txBody>
      </p:sp>
      <p:pic>
        <p:nvPicPr>
          <p:cNvPr id="26" name="Inhaltsplatzhalter 25" descr="Ein Bild, das Text, Screenshot, Grafikdesign, Diagramm enthält.">
            <a:extLst>
              <a:ext uri="{FF2B5EF4-FFF2-40B4-BE49-F238E27FC236}">
                <a16:creationId xmlns:a16="http://schemas.microsoft.com/office/drawing/2014/main" id="{3D0B02B4-8011-09AB-F559-FDF788607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865" y="1687458"/>
            <a:ext cx="7070271" cy="4526615"/>
          </a:xfrm>
        </p:spPr>
      </p:pic>
    </p:spTree>
    <p:extLst>
      <p:ext uri="{BB962C8B-B14F-4D97-AF65-F5344CB8AC3E}">
        <p14:creationId xmlns:p14="http://schemas.microsoft.com/office/powerpoint/2010/main" val="2590100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38AC7-770B-A8A0-A86C-7A58265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facts about OAuth.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CF8692-E33E-1C73-2A41-856DE84B7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Scopes in authorization requests are a mechanism to limit access to resources.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Tokens are signed JWTs to protect against tampering and forgery.</a:t>
            </a:r>
          </a:p>
          <a:p>
            <a:r>
              <a:rPr lang="en-US" dirty="0"/>
              <a:t>Tokens expire after a predefined lifetime.</a:t>
            </a:r>
          </a:p>
          <a:p>
            <a:r>
              <a:rPr lang="en-US" dirty="0"/>
              <a:t>The resource server validates access tokens without a request to the authorization server, which is often referred to as Stateless Authentication.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grant types for different use:</a:t>
            </a:r>
          </a:p>
          <a:p>
            <a:pPr lvl="1"/>
            <a:r>
              <a:rPr lang="en-US" dirty="0"/>
              <a:t>Authorization code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frontends, public clients</a:t>
            </a:r>
          </a:p>
          <a:p>
            <a:pPr lvl="1"/>
            <a:r>
              <a:rPr lang="en-US" dirty="0"/>
              <a:t>Client credentials </a:t>
            </a:r>
            <a:r>
              <a:rPr lang="en-US" dirty="0">
                <a:sym typeface="Wingdings" panose="05000000000000000000" pitchFamily="2" charset="2"/>
              </a:rPr>
              <a:t> backends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Clients must not necessarily be third-party.</a:t>
            </a:r>
          </a:p>
        </p:txBody>
      </p:sp>
    </p:spTree>
    <p:extLst>
      <p:ext uri="{BB962C8B-B14F-4D97-AF65-F5344CB8AC3E}">
        <p14:creationId xmlns:p14="http://schemas.microsoft.com/office/powerpoint/2010/main" val="389667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289A62F-3317-47DE-19FB-4BFC10E22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90B054-13B6-E909-16D8-1E8AE11C8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84000" cy="23238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Legitimacy checks</a:t>
            </a:r>
            <a:br>
              <a:rPr lang="en-US" sz="2000" dirty="0"/>
            </a:br>
            <a:r>
              <a:rPr lang="en-US" sz="2000" dirty="0"/>
              <a:t>KYC procedures</a:t>
            </a:r>
            <a:br>
              <a:rPr lang="en-US" sz="2000" dirty="0"/>
            </a:br>
            <a:endParaRPr lang="en-US" sz="2000" dirty="0"/>
          </a:p>
          <a:p>
            <a:pPr>
              <a:buFont typeface="Aptos" panose="020B0004020202020204" pitchFamily="34" charset="0"/>
              <a:buChar char="+"/>
            </a:pPr>
            <a:r>
              <a:rPr lang="en-US" sz="1800" dirty="0">
                <a:solidFill>
                  <a:schemeClr val="accent6"/>
                </a:solidFill>
              </a:rPr>
              <a:t>Confidence, fight against fraud and money laundering</a:t>
            </a:r>
          </a:p>
          <a:p>
            <a:pPr>
              <a:buFont typeface="Aptos" panose="020B0004020202020204" pitchFamily="34" charset="0"/>
              <a:buChar char="−"/>
            </a:pPr>
            <a:r>
              <a:rPr lang="en-US" sz="1800" dirty="0">
                <a:solidFill>
                  <a:srgbClr val="FF0000"/>
                </a:solidFill>
              </a:rPr>
              <a:t>Privacy and data breach concerns</a:t>
            </a:r>
            <a:endParaRPr lang="en-US" sz="1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86962E-CCD3-18FD-C7CB-919FF16CB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Authorization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539AE41-D2F2-067E-5F2A-E4EC05631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9586" y="2505075"/>
            <a:ext cx="3384000" cy="23238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Knowledge-, Possession-, Biometrics-based</a:t>
            </a:r>
            <a:br>
              <a:rPr lang="en-US" sz="2000" dirty="0"/>
            </a:br>
            <a:r>
              <a:rPr lang="en-US" sz="2000" dirty="0"/>
              <a:t>1FA, MFA, SSO</a:t>
            </a:r>
          </a:p>
          <a:p>
            <a:pPr>
              <a:buFont typeface="Aptos" panose="020B0004020202020204" pitchFamily="34" charset="0"/>
              <a:buChar char="+"/>
            </a:pPr>
            <a:r>
              <a:rPr lang="en-US" sz="1800" dirty="0">
                <a:solidFill>
                  <a:schemeClr val="accent6"/>
                </a:solidFill>
              </a:rPr>
              <a:t>Quicker process, less intrusive, less costly</a:t>
            </a:r>
          </a:p>
          <a:p>
            <a:pPr>
              <a:buFont typeface="Aptos" panose="020B0004020202020204" pitchFamily="34" charset="0"/>
              <a:buChar char="−"/>
            </a:pPr>
            <a:r>
              <a:rPr lang="en-US" sz="1800" dirty="0">
                <a:solidFill>
                  <a:srgbClr val="FF0000"/>
                </a:solidFill>
              </a:rPr>
              <a:t>Risk of impersonation,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limited fraud detection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EEF2120-B569-224F-1D83-DE0F39F760E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35A7F1B-592E-B08E-E906-3C50C98C0C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212" y="2505075"/>
            <a:ext cx="3384000" cy="23238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RBAC, ABAC, </a:t>
            </a:r>
            <a:r>
              <a:rPr lang="en-US" sz="2000" dirty="0" err="1"/>
              <a:t>ReBAC</a:t>
            </a:r>
            <a:r>
              <a:rPr lang="en-US" sz="2000" dirty="0"/>
              <a:t>, PBAC, Multi-party Authorization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1800" i="1" dirty="0"/>
              <a:t>Works in conjunction with authentication.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60B4CFC-A837-4EDE-6EC2-C04F425F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Identification vs. Authentication vs. Authorization: Know the difference.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56736D6-E682-8B35-069A-246A3F7928D1}"/>
              </a:ext>
            </a:extLst>
          </p:cNvPr>
          <p:cNvSpPr txBox="1">
            <a:spLocks/>
          </p:cNvSpPr>
          <p:nvPr/>
        </p:nvSpPr>
        <p:spPr>
          <a:xfrm>
            <a:off x="838200" y="5042263"/>
            <a:ext cx="3384000" cy="114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(Ex.) </a:t>
            </a:r>
            <a:r>
              <a:rPr lang="en-US" sz="2000" dirty="0"/>
              <a:t>The customer </a:t>
            </a:r>
            <a:r>
              <a:rPr lang="en-US" sz="2000" u="sng" dirty="0"/>
              <a:t>provides legally secure proof</a:t>
            </a:r>
            <a:r>
              <a:rPr lang="en-US" sz="2000" dirty="0"/>
              <a:t> of their identity to the bank.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A658A05C-E139-1F97-6B89-990BC671D333}"/>
              </a:ext>
            </a:extLst>
          </p:cNvPr>
          <p:cNvSpPr txBox="1">
            <a:spLocks/>
          </p:cNvSpPr>
          <p:nvPr/>
        </p:nvSpPr>
        <p:spPr>
          <a:xfrm>
            <a:off x="4404000" y="5042263"/>
            <a:ext cx="3384000" cy="114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(Ex.) </a:t>
            </a:r>
            <a:r>
              <a:rPr lang="en-US" sz="2000" dirty="0"/>
              <a:t>The bank </a:t>
            </a:r>
            <a:r>
              <a:rPr lang="en-US" sz="2000" u="sng" dirty="0"/>
              <a:t>verifies</a:t>
            </a:r>
            <a:r>
              <a:rPr lang="en-US" sz="2000" dirty="0"/>
              <a:t> that an individual accessing its services is still the same </a:t>
            </a:r>
            <a:r>
              <a:rPr lang="en-US" sz="2000" u="sng" dirty="0"/>
              <a:t>legitimate account holder</a:t>
            </a:r>
            <a:r>
              <a:rPr lang="en-US" sz="2000" dirty="0"/>
              <a:t>.</a:t>
            </a:r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42DAD112-E974-E960-8AD7-29C17B3A0D44}"/>
              </a:ext>
            </a:extLst>
          </p:cNvPr>
          <p:cNvSpPr txBox="1">
            <a:spLocks/>
          </p:cNvSpPr>
          <p:nvPr/>
        </p:nvSpPr>
        <p:spPr>
          <a:xfrm>
            <a:off x="7962625" y="5037500"/>
            <a:ext cx="3384000" cy="114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(Ex.) </a:t>
            </a:r>
            <a:r>
              <a:rPr lang="en-US" sz="2000" dirty="0"/>
              <a:t>The bank determines what services and resources a </a:t>
            </a:r>
            <a:r>
              <a:rPr lang="en-US" sz="2000" u="sng" dirty="0"/>
              <a:t>verified</a:t>
            </a:r>
            <a:r>
              <a:rPr lang="en-US" sz="2000" dirty="0"/>
              <a:t> customer is </a:t>
            </a:r>
            <a:r>
              <a:rPr lang="en-US" sz="2000" u="sng" dirty="0"/>
              <a:t>permitted to access</a:t>
            </a:r>
            <a:r>
              <a:rPr lang="en-US" sz="20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9DFFAD-9EC7-DB5E-6172-FBE3F2E27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11" y="1686870"/>
            <a:ext cx="1302062" cy="8196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943D871-5E57-3546-151D-39D5C1820B0D}"/>
              </a:ext>
            </a:extLst>
          </p:cNvPr>
          <p:cNvSpPr txBox="1"/>
          <p:nvPr/>
        </p:nvSpPr>
        <p:spPr>
          <a:xfrm>
            <a:off x="838200" y="6189663"/>
            <a:ext cx="33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https://commons.wikimedia.org/wiki/File:Deutscher_Personalausweis_(2021_Version).jpg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C274A6A-5B4F-E2E8-A5DE-0EA9E79EB513}"/>
              </a:ext>
            </a:extLst>
          </p:cNvPr>
          <p:cNvSpPr txBox="1"/>
          <p:nvPr/>
        </p:nvSpPr>
        <p:spPr>
          <a:xfrm>
            <a:off x="7968211" y="6189663"/>
            <a:ext cx="33855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https://oauth.net/images/oauth-logo-square.png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1CCB2EE-4166-5D87-B04C-49A60769B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365" y="1685925"/>
            <a:ext cx="1245533" cy="814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041555-0789-E1BB-4ADE-6B9B046F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309" y="1680378"/>
            <a:ext cx="822316" cy="8223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37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32915-7B8D-B173-8D78-F257DD1E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Authentication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0D8D93-9ED0-012F-2DF3-1E02FCA57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B76A0"/>
                </a:solidFill>
              </a:rPr>
              <a:t>Verifying user identity claims.</a:t>
            </a:r>
          </a:p>
        </p:txBody>
      </p:sp>
    </p:spTree>
    <p:extLst>
      <p:ext uri="{BB962C8B-B14F-4D97-AF65-F5344CB8AC3E}">
        <p14:creationId xmlns:p14="http://schemas.microsoft.com/office/powerpoint/2010/main" val="419495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9DB4D-D921-D605-FCCD-E24EFB09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A practical overview of authentication methods.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B1004B-6851-52C8-9C7C-EFBD82AD8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Knowledge</a:t>
            </a:r>
            <a:br>
              <a:rPr lang="en-US" sz="1900" dirty="0"/>
            </a:br>
            <a:r>
              <a:rPr lang="en-US" sz="1900" b="0" dirty="0">
                <a:solidFill>
                  <a:schemeClr val="accent4">
                    <a:lumMod val="75000"/>
                  </a:schemeClr>
                </a:solidFill>
              </a:rPr>
              <a:t>Secrets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CA274D-974B-7C9A-3ACF-C6E145DEFC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1">
            <a:normAutofit/>
          </a:bodyPr>
          <a:lstStyle/>
          <a:p>
            <a:pPr>
              <a:spcBef>
                <a:spcPts val="500"/>
              </a:spcBef>
            </a:pPr>
            <a:r>
              <a:rPr lang="de-DE" sz="1900" dirty="0"/>
              <a:t>Challenge Response (CRAM)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OTP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Partial Password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Passphrase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Password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Pattern</a:t>
            </a:r>
          </a:p>
          <a:p>
            <a:pPr>
              <a:spcBef>
                <a:spcPts val="500"/>
              </a:spcBef>
            </a:pPr>
            <a:r>
              <a:rPr lang="de-DE" sz="1900" dirty="0" err="1"/>
              <a:t>Personally</a:t>
            </a:r>
            <a:r>
              <a:rPr lang="de-DE" sz="1900" dirty="0"/>
              <a:t> </a:t>
            </a:r>
            <a:r>
              <a:rPr lang="de-DE" sz="1900" dirty="0" err="1"/>
              <a:t>Identifiable</a:t>
            </a:r>
            <a:r>
              <a:rPr lang="de-DE" sz="1900" dirty="0"/>
              <a:t> Information (PII)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PIN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Security Question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07D67C-224C-8316-7D5D-9460D0138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Biometrics</a:t>
            </a:r>
            <a:br>
              <a:rPr lang="de-DE" sz="1900" dirty="0"/>
            </a:b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Inherence</a:t>
            </a:r>
            <a:endParaRPr lang="en-US" sz="1900" b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01E02-9E8A-C187-9923-E0AA572DC9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500"/>
              </a:spcBef>
            </a:pPr>
            <a:r>
              <a:rPr lang="en-US" sz="2000" dirty="0"/>
              <a:t>ID card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Implant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Smartcard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Smartphone</a:t>
            </a:r>
          </a:p>
          <a:p>
            <a:pPr lvl="1"/>
            <a:r>
              <a:rPr lang="en-US" sz="1600" dirty="0"/>
              <a:t>App</a:t>
            </a:r>
          </a:p>
          <a:p>
            <a:pPr lvl="1"/>
            <a:r>
              <a:rPr lang="en-US" sz="1600" dirty="0"/>
              <a:t>Phone Call</a:t>
            </a:r>
          </a:p>
          <a:p>
            <a:pPr lvl="1"/>
            <a:r>
              <a:rPr lang="en-US" sz="1600" dirty="0"/>
              <a:t>SMS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Smartwatch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Security Token</a:t>
            </a:r>
          </a:p>
          <a:p>
            <a:pPr lvl="1"/>
            <a:r>
              <a:rPr lang="en-US" sz="1600" dirty="0"/>
              <a:t>NFC</a:t>
            </a:r>
          </a:p>
          <a:p>
            <a:pPr lvl="1"/>
            <a:r>
              <a:rPr lang="en-US" sz="1600" dirty="0"/>
              <a:t>Software</a:t>
            </a:r>
          </a:p>
          <a:p>
            <a:pPr lvl="1"/>
            <a:r>
              <a:rPr lang="en-US" sz="1600" dirty="0"/>
              <a:t>USB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Wrist band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BFE8A87-5D72-5987-C311-13D524E1C55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Possession</a:t>
            </a:r>
            <a:br>
              <a:rPr lang="de-DE" sz="1900" dirty="0"/>
            </a:b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Ownership</a:t>
            </a:r>
            <a:endParaRPr lang="en-US" sz="1900" b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D93A70-B940-AB61-D064-A6A03473C0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Brain waves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Breath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DNA sequence</a:t>
            </a:r>
            <a:endParaRPr lang="de-DE" sz="19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de-DE" sz="1900" dirty="0"/>
              <a:t>Face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de-DE" sz="1900" dirty="0"/>
              <a:t>Fingerprint / Handprint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de-DE" sz="1900" dirty="0" err="1"/>
              <a:t>Gait</a:t>
            </a:r>
            <a:r>
              <a:rPr lang="de-DE" sz="1900" dirty="0"/>
              <a:t> (</a:t>
            </a:r>
            <a:r>
              <a:rPr lang="de-DE" sz="1900" dirty="0" err="1"/>
              <a:t>movement</a:t>
            </a:r>
            <a:r>
              <a:rPr lang="de-DE" sz="19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Iris / Retina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Keystroke dynamics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Signature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Voice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D54BFA-36A1-6D59-8EDE-1FA664D49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54" y="1690688"/>
            <a:ext cx="1553895" cy="8236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885DB679-5812-6CF2-9DBD-103F808C0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66" y="1518556"/>
            <a:ext cx="1102634" cy="9958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7865933-37CB-3E0F-6735-83C0E080EE3B}"/>
              </a:ext>
            </a:extLst>
          </p:cNvPr>
          <p:cNvSpPr txBox="1"/>
          <p:nvPr/>
        </p:nvSpPr>
        <p:spPr>
          <a:xfrm>
            <a:off x="714103" y="6189663"/>
            <a:ext cx="35096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https://en.wikipedia.org/wiki/File:Partial_password_entry_form.png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492FC0E-2557-7811-B49F-9012DACF472F}"/>
              </a:ext>
            </a:extLst>
          </p:cNvPr>
          <p:cNvSpPr txBox="1"/>
          <p:nvPr/>
        </p:nvSpPr>
        <p:spPr>
          <a:xfrm>
            <a:off x="4409586" y="6189663"/>
            <a:ext cx="338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https://commons.wikimedia.org/wiki/File:SecurityTokens.CryptoCard.agr.jpg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764173A-1EFA-3653-28A7-C659ECD01749}"/>
              </a:ext>
            </a:extLst>
          </p:cNvPr>
          <p:cNvSpPr txBox="1"/>
          <p:nvPr/>
        </p:nvSpPr>
        <p:spPr>
          <a:xfrm>
            <a:off x="7968210" y="6189663"/>
            <a:ext cx="3435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https://commons.wikimedia.org/wiki/File:Teerahertz_near-field_array_for_%CE%BCm-scale_surface_imaging_(cropped).png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FB6D74D-F840-3F00-B0B1-2B976206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r="22716"/>
          <a:stretch/>
        </p:blipFill>
        <p:spPr bwMode="auto">
          <a:xfrm>
            <a:off x="9712233" y="1681163"/>
            <a:ext cx="1641567" cy="8239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484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D98EC-8178-6F4C-04DD-59740276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Keep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secrets</a:t>
            </a:r>
            <a:r>
              <a:rPr lang="de-DE" dirty="0"/>
              <a:t>: </a:t>
            </a:r>
            <a:r>
              <a:rPr lang="en-US" dirty="0"/>
              <a:t>Transport-layer encryption leaks to TLS termination proxies.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EB8A0C-DED0-DE8C-0685-B16350459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Encrypt payloads containing secrets with public-key cryptography in client before transfer.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Include a variable part in the payload, ex. nonce or timestamp, to prevent dictionary attacks on the private key.</a:t>
            </a:r>
          </a:p>
          <a:p>
            <a:pPr lvl="1"/>
            <a:r>
              <a:rPr lang="en-US" dirty="0"/>
              <a:t>Only consumers knowing the private key can read the payload containing the secret.</a:t>
            </a:r>
          </a:p>
          <a:p>
            <a:r>
              <a:rPr lang="en-US" dirty="0"/>
              <a:t>Or if applicable, use a Zero-Knowledge Password Protocol.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4E05F01-4ADC-AF5F-6D10-C2E7FA758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6950" y="2576640"/>
            <a:ext cx="5418100" cy="17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8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D98EC-8178-6F4C-04DD-59740276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1FA </a:t>
            </a:r>
            <a:r>
              <a:rPr lang="de-DE" dirty="0" err="1"/>
              <a:t>vs</a:t>
            </a:r>
            <a:r>
              <a:rPr lang="de-DE" dirty="0"/>
              <a:t> MFA: </a:t>
            </a:r>
            <a:r>
              <a:rPr lang="de-DE" dirty="0" err="1"/>
              <a:t>Mitigating</a:t>
            </a:r>
            <a:r>
              <a:rPr lang="de-DE" dirty="0"/>
              <a:t> </a:t>
            </a:r>
            <a:r>
              <a:rPr lang="de-DE" dirty="0" err="1"/>
              <a:t>credential</a:t>
            </a:r>
            <a:r>
              <a:rPr lang="de-DE" dirty="0"/>
              <a:t> </a:t>
            </a:r>
            <a:r>
              <a:rPr lang="de-DE" dirty="0" err="1"/>
              <a:t>theft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7A89F7-B871-D278-CDCC-A5831C820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1FA</a:t>
            </a:r>
            <a:br>
              <a:rPr lang="de-DE" sz="1900" dirty="0"/>
            </a:b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Asks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only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one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factor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verify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identity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claim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sz="1900" b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D906FE-21D1-5E8F-B413-06BA410F6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MFA</a:t>
            </a:r>
            <a:br>
              <a:rPr lang="de-DE" sz="1900" dirty="0"/>
            </a:b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Requires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additional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factors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verify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identity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claim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sz="1900" b="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70BDA9A-D14C-ACFF-E86B-575C90348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88" y="2869636"/>
            <a:ext cx="4537691" cy="3101178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A5B181A-6B85-EEAD-8A89-E21ADCFFE6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575" y="2869636"/>
            <a:ext cx="5805203" cy="3101178"/>
          </a:xfrm>
        </p:spPr>
      </p:pic>
    </p:spTree>
    <p:extLst>
      <p:ext uri="{BB962C8B-B14F-4D97-AF65-F5344CB8AC3E}">
        <p14:creationId xmlns:p14="http://schemas.microsoft.com/office/powerpoint/2010/main" val="97507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2A212B2-DF11-9C64-BF2D-AA60570C1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Authentication is complex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Collecting credentials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Retry limits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User locked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MFA and </a:t>
            </a:r>
            <a:r>
              <a:rPr lang="en-US" sz="2200" dirty="0" err="1"/>
              <a:t>passwordless</a:t>
            </a:r>
            <a:r>
              <a:rPr lang="en-US" sz="2200" dirty="0"/>
              <a:t> authentication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Enrolled device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Related use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Onboarding new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Mandatory user profile migrations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96D0ED0-22E8-D81D-5802-F3AF2947455D}"/>
              </a:ext>
            </a:extLst>
          </p:cNvPr>
          <p:cNvSpPr txBox="1"/>
          <p:nvPr/>
        </p:nvSpPr>
        <p:spPr>
          <a:xfrm>
            <a:off x="838200" y="6176963"/>
            <a:ext cx="105156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https://backstage.forgerock.com/docs/am/7.5/authentication-guide/authn-mfa-trees-push.html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052B01C-1EC5-4296-31AA-F80A9FFF02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Modern approach to modelling authentication</a:t>
            </a:r>
            <a:r>
              <a:rPr lang="en-US" sz="4400" dirty="0"/>
              <a:t>.</a:t>
            </a:r>
          </a:p>
        </p:txBody>
      </p:sp>
      <p:pic>
        <p:nvPicPr>
          <p:cNvPr id="1032" name="Picture 8" descr="Example push authentication tree">
            <a:extLst>
              <a:ext uri="{FF2B5EF4-FFF2-40B4-BE49-F238E27FC236}">
                <a16:creationId xmlns:a16="http://schemas.microsoft.com/office/drawing/2014/main" id="{5956C9ED-9A00-A47E-A0B6-7D7E229E2B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2057400"/>
            <a:ext cx="6580187" cy="29685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35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205C2-E93D-2CD5-552B-30B8A02E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Identity and Access Management platforms.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4D4D8770-7680-703C-2AE9-24AA9EC9D3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28145"/>
              </p:ext>
            </p:extLst>
          </p:nvPr>
        </p:nvGraphicFramePr>
        <p:xfrm>
          <a:off x="838198" y="1825625"/>
          <a:ext cx="10515600" cy="458216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206526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6094747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090332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45295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Keycloak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ForgeRock (</a:t>
                      </a:r>
                      <a:r>
                        <a:rPr lang="en-US" dirty="0" err="1"/>
                        <a:t>PingIdentity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Auth0 (Okta)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8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Solution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7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Deployment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 hosted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 hosted or Managed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56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Login and self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dirty="0"/>
                        <a:t>Integrated app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Integrated app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Customizable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Configuration “Custom login” as redirect to custom app.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Integrated app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Supports HTML templates, which enables loading custom app resources.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3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Authentication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dirty="0"/>
                        <a:t>Linear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dirty="0"/>
                        <a:t>Configurable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flows and 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Directed trees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Configurable nodes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Custom node implementations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Pipeline for modifying behavior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Configurable actions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Actions as custom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925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06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07DF8-8A69-B996-6D72-008CDF7A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simplified view of an IAM architecture.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748A35E-D332-D880-90C7-B7D089579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1656" y="1690688"/>
            <a:ext cx="8548688" cy="3786188"/>
          </a:xfrm>
        </p:spPr>
      </p:pic>
    </p:spTree>
    <p:extLst>
      <p:ext uri="{BB962C8B-B14F-4D97-AF65-F5344CB8AC3E}">
        <p14:creationId xmlns:p14="http://schemas.microsoft.com/office/powerpoint/2010/main" val="4049682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C7E657-36A2-47AC-AAD5-4697F7131706}">
  <we:reference id="wa200000113" version="1.0.0.0" store="de-DE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1016</Words>
  <Application>Microsoft Office PowerPoint</Application>
  <PresentationFormat>Breitbild</PresentationFormat>
  <Paragraphs>165</Paragraphs>
  <Slides>17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Wingdings</vt:lpstr>
      <vt:lpstr>Office</vt:lpstr>
      <vt:lpstr>Auth in Web Apps</vt:lpstr>
      <vt:lpstr>Identification vs. Authentication vs. Authorization: Know the difference.</vt:lpstr>
      <vt:lpstr>Part 1: Authentication</vt:lpstr>
      <vt:lpstr>A practical overview of authentication methods.</vt:lpstr>
      <vt:lpstr>Keep your secrets: Transport-layer encryption leaks to TLS termination proxies.</vt:lpstr>
      <vt:lpstr>1FA vs MFA: Mitigating credential theft.</vt:lpstr>
      <vt:lpstr>PowerPoint-Präsentation</vt:lpstr>
      <vt:lpstr>Rise of Identity and Access Management platforms.</vt:lpstr>
      <vt:lpstr>A simplified view of an IAM architecture.</vt:lpstr>
      <vt:lpstr>Part 2: Authorization</vt:lpstr>
      <vt:lpstr>Controlling access to resources is a security concern.</vt:lpstr>
      <vt:lpstr>Modelling access with Roles, Attributes and Relationships.</vt:lpstr>
      <vt:lpstr>Let’s define an access control model intended for use within a bank.</vt:lpstr>
      <vt:lpstr>Part 3: Delegated authorization</vt:lpstr>
      <vt:lpstr>A service provider aggregates financial data from multiple sources in a central app.</vt:lpstr>
      <vt:lpstr>OAuth 2 as a standard protocol for delegated authorization.</vt:lpstr>
      <vt:lpstr>Quick facts about OAuth.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Falko Schwabe</dc:creator>
  <cp:lastModifiedBy>Falko Schwabe</cp:lastModifiedBy>
  <cp:revision>350</cp:revision>
  <dcterms:created xsi:type="dcterms:W3CDTF">2024-06-25T20:55:33Z</dcterms:created>
  <dcterms:modified xsi:type="dcterms:W3CDTF">2024-07-12T00:37:56Z</dcterms:modified>
</cp:coreProperties>
</file>